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4" r:id="rId16"/>
    <p:sldId id="275" r:id="rId17"/>
  </p:sldIdLst>
  <p:sldSz cx="9144000" cy="5143500" type="screen16x9"/>
  <p:notesSz cx="6858000" cy="9144000"/>
  <p:embeddedFontLst>
    <p:embeddedFont>
      <p:font typeface="Lato" panose="020F0502020204030203" pitchFamily="34" charset="0"/>
      <p:regular r:id="rId19"/>
      <p:bold r:id="rId20"/>
      <p:italic r:id="rId21"/>
      <p:boldItalic r:id="rId22"/>
    </p:embeddedFont>
    <p:embeddedFont>
      <p:font typeface="Montserrat" panose="00000500000000000000" pitchFamily="2" charset="0"/>
      <p:regular r:id="rId23"/>
      <p:bold r:id="rId24"/>
      <p:italic r:id="rId25"/>
      <p:boldItalic r:id="rId26"/>
    </p:embeddedFont>
    <p:embeddedFont>
      <p:font typeface="Nunito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74C3037-CB25-470D-8C81-115FE2612DB5}">
  <a:tblStyle styleId="{774C3037-CB25-470D-8C81-115FE2612D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ffc68f257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ffc68f257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7ffc68f257_7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7ffc68f257_7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7ffc68f257_1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ffc68f257_1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7ffc68f257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7ffc68f257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7ffc68f257_1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7ffc68f257_1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7ffc68f257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7ffc68f257_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7ffc68f257_6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7ffc68f257_6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ffc68f257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ffc68f257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ffc68f257_6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ffc68f257_6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Jordan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7d72bbcc51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7d72bbcc51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Jordan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d72bbcc51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d72bbcc51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7ffc68f257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7ffc68f257_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7ffc68f257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7ffc68f257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7ffc68f257_6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7ffc68f257_6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ffc68f257_7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ffc68f257_7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rivendata.org/competitions/57/nepal-earthquake/page/134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insights.sei.cmu.edu/sei_blog/2018/02/deep-learning-going-deeper-toward-meaningful-patterns-in-complex-data.html" TargetMode="External"/><Relationship Id="rId5" Type="http://schemas.openxmlformats.org/officeDocument/2006/relationships/hyperlink" Target="https://upload.wikimedia.org/wikipedia/commons/6/64/2015_Earthquake_in_Nepal-Pashupatinath_Temple_Area_(12).JPG" TargetMode="External"/><Relationship Id="rId4" Type="http://schemas.openxmlformats.org/officeDocument/2006/relationships/hyperlink" Target="https://web.cse.msu.edu/~cse802/notes/ConstrainedKmeans.pdf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upload.wikimedia.org/wikipedia/commons/6/64/2015_Earthquake_in_Nepal-Pashupatinath_Temple_Area_(12).JPG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subTitle" idx="1"/>
          </p:nvPr>
        </p:nvSpPr>
        <p:spPr>
          <a:xfrm>
            <a:off x="2783850" y="3536775"/>
            <a:ext cx="56886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David Gagliardi</a:t>
            </a:r>
            <a:endParaRPr dirty="0"/>
          </a:p>
        </p:txBody>
      </p:sp>
      <p:sp>
        <p:nvSpPr>
          <p:cNvPr id="135" name="Google Shape;135;p13"/>
          <p:cNvSpPr txBox="1"/>
          <p:nvPr/>
        </p:nvSpPr>
        <p:spPr>
          <a:xfrm>
            <a:off x="3254550" y="1556475"/>
            <a:ext cx="5217900" cy="14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Richter’s Predictor: Modeling Earthquake Damage</a:t>
            </a:r>
            <a:endParaRPr sz="3000" b="1" dirty="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Ensemble - Structure</a:t>
            </a:r>
            <a:endParaRPr/>
          </a:p>
        </p:txBody>
      </p:sp>
      <p:sp>
        <p:nvSpPr>
          <p:cNvPr id="229" name="Google Shape;229;p25"/>
          <p:cNvSpPr txBox="1">
            <a:spLocks noGrp="1"/>
          </p:cNvSpPr>
          <p:nvPr>
            <p:ph type="body" idx="1"/>
          </p:nvPr>
        </p:nvSpPr>
        <p:spPr>
          <a:xfrm>
            <a:off x="5582488" y="1559063"/>
            <a:ext cx="3274500" cy="32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Training Data is used as input into our two base classifiers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Gradient Boosting Decision Tree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Bagging of 25 K-Nearest Neighbors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Each classifier then outputs the predicted probabilities of the 3 classes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probabilities are then stacked and used as training data for our meta learner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AdaBoost Classifier of 1000 Decision Stumps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meta learner outputs the final predictions</a:t>
            </a:r>
            <a:endParaRPr/>
          </a:p>
        </p:txBody>
      </p:sp>
      <p:sp>
        <p:nvSpPr>
          <p:cNvPr id="230" name="Google Shape;230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1" name="Google Shape;23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538" y="1820188"/>
            <a:ext cx="5277676" cy="2723785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32" name="Google Shape;232;p25"/>
          <p:cNvSpPr txBox="1"/>
          <p:nvPr/>
        </p:nvSpPr>
        <p:spPr>
          <a:xfrm>
            <a:off x="229425" y="4603250"/>
            <a:ext cx="51879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Generalized visualization of our final ensemble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Ensemble - Results</a:t>
            </a:r>
            <a:endParaRPr/>
          </a:p>
        </p:txBody>
      </p:sp>
      <p:sp>
        <p:nvSpPr>
          <p:cNvPr id="238" name="Google Shape;238;p26"/>
          <p:cNvSpPr txBox="1">
            <a:spLocks noGrp="1"/>
          </p:cNvSpPr>
          <p:nvPr>
            <p:ph type="body" idx="1"/>
          </p:nvPr>
        </p:nvSpPr>
        <p:spPr>
          <a:xfrm>
            <a:off x="238550" y="1424225"/>
            <a:ext cx="43335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Models performed similarly across the board. 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Micro Averaged F1 Scores:</a:t>
            </a:r>
            <a:endParaRPr dirty="0"/>
          </a:p>
          <a:p>
            <a:pPr marL="13716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XGB - 0.74915</a:t>
            </a:r>
            <a:endParaRPr dirty="0"/>
          </a:p>
          <a:p>
            <a:pPr marL="13716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LGBM - 0.74522</a:t>
            </a:r>
            <a:endParaRPr dirty="0"/>
          </a:p>
          <a:p>
            <a:pPr marL="13716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ADA - 0.67397</a:t>
            </a:r>
            <a:endParaRPr dirty="0"/>
          </a:p>
          <a:p>
            <a:pPr marL="13716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KNN - 0.71740</a:t>
            </a:r>
            <a:endParaRPr dirty="0"/>
          </a:p>
          <a:p>
            <a:pPr marL="13716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NN - 0.65247</a:t>
            </a:r>
            <a:endParaRPr dirty="0"/>
          </a:p>
          <a:p>
            <a:pPr marL="1371600" lvl="1" indent="-298450" algn="l" rtl="0">
              <a:spcBef>
                <a:spcPts val="0"/>
              </a:spcBef>
              <a:spcAft>
                <a:spcPts val="0"/>
              </a:spcAft>
              <a:buClr>
                <a:srgbClr val="A4C2F4"/>
              </a:buClr>
              <a:buSzPts val="1100"/>
              <a:buChar char="○"/>
            </a:pPr>
            <a:r>
              <a:rPr lang="en" dirty="0">
                <a:solidFill>
                  <a:srgbClr val="A4C2F4"/>
                </a:solidFill>
              </a:rPr>
              <a:t>Ensemble – 0.7529</a:t>
            </a:r>
            <a:endParaRPr dirty="0">
              <a:solidFill>
                <a:srgbClr val="A4C2F4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Our final ensemble performed better than the runner up model, XGB, by a micro averaged F1 score of </a:t>
            </a:r>
            <a:r>
              <a:rPr lang="en-US" dirty="0"/>
              <a:t>0.00375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Our ensemble outperformed our worst performing model, Neural Network, by roughly 0.1</a:t>
            </a:r>
            <a:endParaRPr dirty="0"/>
          </a:p>
        </p:txBody>
      </p:sp>
      <p:sp>
        <p:nvSpPr>
          <p:cNvPr id="239" name="Google Shape;239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240" name="Google Shape;24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7725" y="1657154"/>
            <a:ext cx="3962401" cy="2445333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6"/>
          <p:cNvSpPr txBox="1"/>
          <p:nvPr/>
        </p:nvSpPr>
        <p:spPr>
          <a:xfrm>
            <a:off x="5013625" y="4146100"/>
            <a:ext cx="3750600" cy="3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Micro averaged F1 scores on train test split dataset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247" name="Google Shape;247;p27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Strongest predictors were geospatial data, however every feature had some positive predictive power. 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Globular data helped K-Nearest Neighbors to converge quickly and find relevant clusters. 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Lead to incorporation of K-Nearest Neighbors in the final ensemble.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Dataset was too small/not complex enough to properly model using deep learning.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Lead to utilization of decision trees, as they tend to be simpler models to understand, tune, and train.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Ensemble learning performed the best in this competition where even the worst performing ensemble scored a 0.0159 higher micro averaged F1 score than the best performing non-ensemble method.</a:t>
            </a:r>
            <a:endParaRPr dirty="0"/>
          </a:p>
        </p:txBody>
      </p:sp>
      <p:sp>
        <p:nvSpPr>
          <p:cNvPr id="248" name="Google Shape;248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Competition Results</a:t>
            </a:r>
            <a:endParaRPr/>
          </a:p>
        </p:txBody>
      </p:sp>
      <p:sp>
        <p:nvSpPr>
          <p:cNvPr id="254" name="Google Shape;25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5" name="Google Shape;25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475" y="1613649"/>
            <a:ext cx="4567201" cy="2818624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8"/>
          <p:cNvSpPr txBox="1"/>
          <p:nvPr/>
        </p:nvSpPr>
        <p:spPr>
          <a:xfrm>
            <a:off x="827775" y="4432275"/>
            <a:ext cx="3750600" cy="2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Micro averaged F1 scores of our competition entries</a:t>
            </a:r>
            <a:endParaRPr sz="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257" name="Google Shape;257;p28"/>
          <p:cNvGraphicFramePr/>
          <p:nvPr>
            <p:extLst>
              <p:ext uri="{D42A27DB-BD31-4B8C-83A1-F6EECF244321}">
                <p14:modId xmlns:p14="http://schemas.microsoft.com/office/powerpoint/2010/main" val="488383141"/>
              </p:ext>
            </p:extLst>
          </p:nvPr>
        </p:nvGraphicFramePr>
        <p:xfrm>
          <a:off x="5234900" y="1107655"/>
          <a:ext cx="3373425" cy="3819170"/>
        </p:xfrm>
        <a:graphic>
          <a:graphicData uri="http://schemas.openxmlformats.org/drawingml/2006/table">
            <a:tbl>
              <a:tblPr>
                <a:noFill/>
                <a:tableStyleId>{774C3037-CB25-470D-8C81-115FE2612DB5}</a:tableStyleId>
              </a:tblPr>
              <a:tblGrid>
                <a:gridCol w="112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4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4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0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2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</a:t>
                      </a:r>
                      <a:endParaRPr sz="12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Micro F1 Score</a:t>
                      </a:r>
                      <a:endParaRPr sz="12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0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Pt 1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K-Nearest Neighbors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0.7131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0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Pt 2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Random Forest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0.7290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0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Pt 3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Stacked Classifier of RF and KNN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0.7378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0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Pt 4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XGB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0.7456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0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Pt 5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Stacked Classifier of XGB and KNN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0.7459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0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Pt 6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 Optimized XGB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0.7502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0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Pt 7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 Optimized Stacked Classifier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0.7511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0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Pt 8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Final Stacking Architecture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0.7529</a:t>
                      </a:r>
                      <a:endParaRPr sz="800" dirty="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Final Results...</a:t>
            </a:r>
            <a:endParaRPr dirty="0"/>
          </a:p>
        </p:txBody>
      </p:sp>
      <p:sp>
        <p:nvSpPr>
          <p:cNvPr id="263" name="Google Shape;263;p29"/>
          <p:cNvSpPr txBox="1">
            <a:spLocks noGrp="1"/>
          </p:cNvSpPr>
          <p:nvPr>
            <p:ph type="body" idx="1"/>
          </p:nvPr>
        </p:nvSpPr>
        <p:spPr>
          <a:xfrm>
            <a:off x="1621525" y="1617375"/>
            <a:ext cx="60231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Best performing Ensemble achieved a micro averaged F1 score of </a:t>
            </a:r>
            <a:r>
              <a:rPr lang="en" dirty="0">
                <a:solidFill>
                  <a:srgbClr val="6D9EEB"/>
                </a:solidFill>
              </a:rPr>
              <a:t>0.7529</a:t>
            </a:r>
            <a:endParaRPr dirty="0">
              <a:solidFill>
                <a:srgbClr val="6D9EEB"/>
              </a:solidFill>
            </a:endParaRPr>
          </a:p>
        </p:txBody>
      </p:sp>
      <p:sp>
        <p:nvSpPr>
          <p:cNvPr id="264" name="Google Shape;264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66" name="Google Shape;266;p29"/>
          <p:cNvSpPr txBox="1"/>
          <p:nvPr/>
        </p:nvSpPr>
        <p:spPr>
          <a:xfrm>
            <a:off x="1621525" y="2417908"/>
            <a:ext cx="5629800" cy="2245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Currently sitting in </a:t>
            </a:r>
            <a:r>
              <a:rPr lang="en" sz="1800" dirty="0">
                <a:solidFill>
                  <a:srgbClr val="F1C232"/>
                </a:solidFill>
                <a:latin typeface="Lato"/>
                <a:ea typeface="Lato"/>
                <a:cs typeface="Lato"/>
                <a:sym typeface="Lato"/>
              </a:rPr>
              <a:t>17th</a:t>
            </a:r>
            <a:r>
              <a:rPr lang="en" sz="18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place!</a:t>
            </a:r>
            <a:endParaRPr sz="18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1"/>
          <p:cNvSpPr txBox="1">
            <a:spLocks noGrp="1"/>
          </p:cNvSpPr>
          <p:nvPr>
            <p:ph type="title"/>
          </p:nvPr>
        </p:nvSpPr>
        <p:spPr>
          <a:xfrm>
            <a:off x="1281550" y="19440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 Cited</a:t>
            </a:r>
            <a:endParaRPr/>
          </a:p>
        </p:txBody>
      </p:sp>
      <p:sp>
        <p:nvSpPr>
          <p:cNvPr id="280" name="Google Shape;280;p31"/>
          <p:cNvSpPr txBox="1">
            <a:spLocks noGrp="1"/>
          </p:cNvSpPr>
          <p:nvPr>
            <p:ph type="body" idx="1"/>
          </p:nvPr>
        </p:nvSpPr>
        <p:spPr>
          <a:xfrm>
            <a:off x="1052550" y="616900"/>
            <a:ext cx="7038900" cy="3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Dietterich, Thomas. “Ensemble Learning.” </a:t>
            </a:r>
            <a:r>
              <a:rPr lang="en" sz="1000" i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Ensemble Learning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2002, courses.cs.washington.edu/courses/cse446/12wi/tgd-ensembles.pdf.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DrivenData. “Richter's Predictor: Modeling Earthquake Damage.” </a:t>
            </a:r>
            <a:r>
              <a:rPr lang="en" sz="1000" i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DrivenData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2019, </a:t>
            </a:r>
            <a:r>
              <a:rPr lang="en" sz="1000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www.drivendata.org/competitions/57/nepal-earthquake/page/134/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Jain, Aarshay, et al. “Complete Guide to Parameter Tuning in XGBoost (with Codes in Python).” </a:t>
            </a:r>
            <a:r>
              <a:rPr lang="en" sz="1000" i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Analytics Vidhya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13 Sept. 2019, www.analyticsvidhya.com/blog/2016/03/complete-guide-parameter-tuning-xgboost-with-codes-python/.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Kiri Wagstaff, Claire Cardie, Seth Rogers, and Stefan Schrödl. 2001. Constrained K-means Clustering with Background Knowledge. In Proceedings of the Eighteenth International Conference on Machine Learning (ICML ’01). Morgan Kaufmann Publishers Inc., San Francisco, CA, USA, 577–584. </a:t>
            </a:r>
            <a:r>
              <a:rPr lang="en" sz="1000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https://web.cse.msu.edu/~cse802/notes/ConstrainedKmeans.pdf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Mangalathu, Sujith, et al. “Classifying Earthquake Damage to Buildings Using Machine Learning - Sujith Mangalathu, Han Sun, Chukwuebuka C. Nweke, Zhengxiang Yi, Henry V. Burton, 2020.” </a:t>
            </a:r>
            <a:r>
              <a:rPr lang="en" sz="1000" i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SAGE Journals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journals.sagepub.com/doi/abs/10.1177/8755293019878137?journalCode=eqsa.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Sapkota, Nabin K. “Destruction of Dewal at Pashupatinath Temple Area during 2015 Earthquake in Nepal.” </a:t>
            </a:r>
            <a:r>
              <a:rPr lang="en" sz="1000" i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Wikimedia Commons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Self, 25 Apr. 2015, </a:t>
            </a:r>
            <a:r>
              <a:rPr lang="en" sz="1000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https://upload.wikimedia.org/wikipedia/commons/6/64/2015_Earthquake_in_Nepal-Pashupatinath_Temple_Area_(12).JPG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Sestilli, Carson. “Insights - Software Engineering Institute.” </a:t>
            </a:r>
            <a:r>
              <a:rPr lang="en" sz="1000" i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Insights - Software Engineering Institute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Carnegie Mellon University, 12 Feb. 2018, </a:t>
            </a:r>
            <a:r>
              <a:rPr lang="en" sz="1000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/>
              </a:rPr>
              <a:t>https://insights.sei.cmu.edu/sei_blog/2018/02/deep-learning-going-deeper-toward-meaningful-patterns-in-complex-data.html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Schmidhuber, Jürgen. “Deep Learning in Neural Networks: An Overview.” </a:t>
            </a:r>
            <a:r>
              <a:rPr lang="en" sz="1000" i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Neural Networks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vol. 61, 2015, pp. 85–117., doi:10.1016/j.neunet.2014.09.003.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Scikit-learn developers. “Examples.” </a:t>
            </a:r>
            <a:r>
              <a:rPr lang="en" sz="1000" i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Scikit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2019, scikit-learn.org/stable/auto_examples/index.html.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Scikit-learn developers. “User Guide.” </a:t>
            </a:r>
            <a:r>
              <a:rPr lang="en" sz="1000" i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Scikit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2019, scikit-learn.org/stable/user_guide.html.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Tan, Pang-Ning, et al. </a:t>
            </a:r>
            <a:r>
              <a:rPr lang="en" sz="1000" i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 to Data Mining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2nd ed., Pearson, 2019.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21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P. Yang and B. Huang, "KNN Based Outlier Detection Algorithm in Large Dataset," 2008 International Workshop on Education Technology and Training &amp; 2008 International Workshop on Geoscience and Remote Sensing, Shanghai, 2008, pp. 611-613.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1" name="Google Shape;281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2"/>
          <p:cNvSpPr txBox="1">
            <a:spLocks noGrp="1"/>
          </p:cNvSpPr>
          <p:nvPr>
            <p:ph type="title" idx="4294967295"/>
          </p:nvPr>
        </p:nvSpPr>
        <p:spPr>
          <a:xfrm>
            <a:off x="1388550" y="13204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/>
              <a:t>Questions?</a:t>
            </a:r>
            <a:endParaRPr sz="8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 of Presentation</a:t>
            </a:r>
            <a:endParaRPr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301700" y="1607126"/>
            <a:ext cx="7030500" cy="24314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Introduction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Dataset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Objectives/Motivations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Related Work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Proposed Work and Results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Q &amp; A</a:t>
            </a:r>
            <a:endParaRPr sz="1800" dirty="0"/>
          </a:p>
        </p:txBody>
      </p:sp>
      <p:sp>
        <p:nvSpPr>
          <p:cNvPr id="142" name="Google Shape;142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5304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Website: drivendata.org</a:t>
            </a:r>
            <a:endParaRPr>
              <a:solidFill>
                <a:srgbClr val="FFFFFF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Competition: </a:t>
            </a:r>
            <a:r>
              <a:rPr lang="en" b="1">
                <a:solidFill>
                  <a:srgbClr val="FFFFFF"/>
                </a:solidFill>
              </a:rPr>
              <a:t>Richter's Predictor: Modeling Earthquake Damage</a:t>
            </a:r>
            <a:endParaRPr b="1">
              <a:solidFill>
                <a:srgbClr val="FFFFFF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Based on data about a building location and structure, predict the level of damage of the building after an earthquake, specifically, the 2015 Gorkha earthquake in Nepal</a:t>
            </a:r>
            <a:endParaRPr>
              <a:solidFill>
                <a:srgbClr val="FFFFFF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</a:pPr>
            <a:r>
              <a:rPr lang="en">
                <a:solidFill>
                  <a:srgbClr val="FFFFFF"/>
                </a:solidFill>
              </a:rPr>
              <a:t>1 - low damage</a:t>
            </a:r>
            <a:endParaRPr>
              <a:solidFill>
                <a:srgbClr val="FFFFFF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</a:pPr>
            <a:r>
              <a:rPr lang="en">
                <a:solidFill>
                  <a:srgbClr val="FFFFFF"/>
                </a:solidFill>
              </a:rPr>
              <a:t>2 - medium amount of damage</a:t>
            </a:r>
            <a:endParaRPr>
              <a:solidFill>
                <a:srgbClr val="FFFFFF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</a:pPr>
            <a:r>
              <a:rPr lang="en">
                <a:solidFill>
                  <a:srgbClr val="FFFFFF"/>
                </a:solidFill>
              </a:rPr>
              <a:t>3 - almost complete destruction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9" name="Google Shape;14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0" name="Google Shape;15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7900" y="1567550"/>
            <a:ext cx="4011300" cy="2256356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5"/>
          <p:cNvSpPr txBox="1"/>
          <p:nvPr/>
        </p:nvSpPr>
        <p:spPr>
          <a:xfrm>
            <a:off x="4797450" y="3823900"/>
            <a:ext cx="4072200" cy="7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An image depicting an example of damage caused by the 2015 earthquake in Nepal. </a:t>
            </a:r>
            <a:r>
              <a:rPr lang="en" sz="1000" i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Wikimedia Commons</a:t>
            </a:r>
            <a:r>
              <a:rPr lang="en" sz="10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.</a:t>
            </a:r>
            <a:r>
              <a:rPr lang="en" sz="1000" u="sng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  <a:hlinkClick r:id="rId4"/>
              </a:rPr>
              <a:t>https://upload.wikimedia.org/wikipedia/commons/6/64/2015_Earthquake_in_Nepal-Pashupatinath_Temple_Area_(12).JPG</a:t>
            </a:r>
            <a:r>
              <a:rPr lang="en" sz="10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. </a:t>
            </a:r>
            <a:endParaRPr sz="10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157" name="Google Shape;157;p16"/>
          <p:cNvSpPr txBox="1">
            <a:spLocks noGrp="1"/>
          </p:cNvSpPr>
          <p:nvPr>
            <p:ph type="body" idx="1"/>
          </p:nvPr>
        </p:nvSpPr>
        <p:spPr>
          <a:xfrm>
            <a:off x="1081200" y="1132800"/>
            <a:ext cx="7475700" cy="37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Gathered by surveyors and surveying technology in Nepal following a 7.8 Mw earthquake in 2015, originally used to identify beneficiaries for government relief</a:t>
            </a:r>
            <a:endParaRPr sz="1400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Made up out of details about building structures and ownership, such as…</a:t>
            </a:r>
            <a:endParaRPr sz="1400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Geographic regions, floor count, foundation type, age, materials used, and uses (i.e. school, residency, agriculture, government, etc.), and more</a:t>
            </a:r>
            <a:endParaRPr sz="1400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Size of the data given</a:t>
            </a:r>
            <a:endParaRPr sz="1400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38 features/attributes, 260,000 rows for training, 87,000 rows for training</a:t>
            </a:r>
            <a:endParaRPr sz="1400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Three files: train_values.csv (23.4 MB), train_labels.csv (2.3 MB), test_values.csv (7.8 MB)</a:t>
            </a:r>
            <a:endParaRPr sz="1400"/>
          </a:p>
        </p:txBody>
      </p:sp>
      <p:sp>
        <p:nvSpPr>
          <p:cNvPr id="158" name="Google Shape;15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"/>
          <p:cNvSpPr txBox="1">
            <a:spLocks noGrp="1"/>
          </p:cNvSpPr>
          <p:nvPr>
            <p:ph type="title"/>
          </p:nvPr>
        </p:nvSpPr>
        <p:spPr>
          <a:xfrm>
            <a:off x="1259450" y="4308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 </a:t>
            </a:r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body" idx="1"/>
          </p:nvPr>
        </p:nvSpPr>
        <p:spPr>
          <a:xfrm>
            <a:off x="1156000" y="1117250"/>
            <a:ext cx="7030500" cy="11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Place within the top 50 competitors in the Driven Data competition modeling earthquake damage.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sz="1400" dirty="0"/>
              <a:t>Currently at 5570 competitors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Compare different machine learning models, specifically K-Means Clustering, Neural Networks, and Ensemble Learning to gain insight of the best approach to model our given type of data.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Using the micro averaged F1 score</a:t>
            </a:r>
            <a:endParaRPr sz="1400" dirty="0"/>
          </a:p>
        </p:txBody>
      </p:sp>
      <p:sp>
        <p:nvSpPr>
          <p:cNvPr id="165" name="Google Shape;16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2775" y="2944925"/>
            <a:ext cx="6178449" cy="2198575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>
            <a:spLocks noGrp="1"/>
          </p:cNvSpPr>
          <p:nvPr>
            <p:ph type="title"/>
          </p:nvPr>
        </p:nvSpPr>
        <p:spPr>
          <a:xfrm>
            <a:off x="1297500" y="285675"/>
            <a:ext cx="7038900" cy="1022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Motivations and Related Work</a:t>
            </a:r>
            <a:endParaRPr dirty="0"/>
          </a:p>
        </p:txBody>
      </p:sp>
      <p:sp>
        <p:nvSpPr>
          <p:cNvPr id="172" name="Google Shape;172;p18"/>
          <p:cNvSpPr txBox="1">
            <a:spLocks noGrp="1"/>
          </p:cNvSpPr>
          <p:nvPr>
            <p:ph type="body" idx="1"/>
          </p:nvPr>
        </p:nvSpPr>
        <p:spPr>
          <a:xfrm>
            <a:off x="1301700" y="796636"/>
            <a:ext cx="7030500" cy="4061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Rationale for choosing and implementing these algorithms are as follows:</a:t>
            </a:r>
            <a:endParaRPr dirty="0"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K-Means Clustering works well for globular datasets and I expect buildings that are globbed together in similar geo-locations to have similar damage grades (Tan et al., 549).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Deep Learning works well for classification as it can pick up on and learn non-intuitive patterns, reducing the need for complex feature engineering, (Sestelli, 2018).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Ensemble learning methods have the ability to decrease the variances and biases of base models as well as improve upon the overall accuracy and predictive power through meta learners.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Research on the ability to quickly and accurately predict the severity of building damage is essential to emergency response and societal recovery(Mangalathu, Sujith, et al. 2020).</a:t>
            </a:r>
            <a:endParaRPr dirty="0"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Visually determining and classifying damage post earthquake can be a slow and resource heavy procedure(Mangalathu, Sujith, et al. 2020).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By developing models that can rapidly and accurately predict building damage, societies can better prepare and recover from these traumatic disasters(Mangalathu, Sujith, et al. 2020).</a:t>
            </a:r>
            <a:endParaRPr dirty="0"/>
          </a:p>
        </p:txBody>
      </p:sp>
      <p:sp>
        <p:nvSpPr>
          <p:cNvPr id="173" name="Google Shape;173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K- Nearest Neighbors</a:t>
            </a:r>
            <a:endParaRPr dirty="0"/>
          </a:p>
        </p:txBody>
      </p:sp>
      <p:sp>
        <p:nvSpPr>
          <p:cNvPr id="186" name="Google Shape;186;p20"/>
          <p:cNvSpPr txBox="1">
            <a:spLocks noGrp="1"/>
          </p:cNvSpPr>
          <p:nvPr>
            <p:ph type="body" idx="1"/>
          </p:nvPr>
        </p:nvSpPr>
        <p:spPr>
          <a:xfrm>
            <a:off x="369600" y="1307850"/>
            <a:ext cx="8102858" cy="3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600" dirty="0"/>
              <a:t>Rationale:</a:t>
            </a:r>
          </a:p>
          <a:p>
            <a:pPr marL="412750" indent="-285750">
              <a:lnSpc>
                <a:spcPct val="100000"/>
              </a:lnSpc>
              <a:buSzPts val="1600"/>
            </a:pPr>
            <a:r>
              <a:rPr lang="en" sz="1600" dirty="0"/>
              <a:t>Clustering methods are well suited to geo-spatial data.</a:t>
            </a:r>
            <a:endParaRPr sz="16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dirty="0"/>
          </a:p>
        </p:txBody>
      </p:sp>
      <p:pic>
        <p:nvPicPr>
          <p:cNvPr id="188" name="Google Shape;188;p20"/>
          <p:cNvPicPr preferRelativeResize="0"/>
          <p:nvPr/>
        </p:nvPicPr>
        <p:blipFill rotWithShape="1">
          <a:blip r:embed="rId3">
            <a:alphaModFix/>
          </a:blip>
          <a:srcRect l="13299" t="17287" r="23787" b="5432"/>
          <a:stretch/>
        </p:blipFill>
        <p:spPr>
          <a:xfrm>
            <a:off x="3049425" y="2109616"/>
            <a:ext cx="3045150" cy="2640134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9" name="Google Shape;18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75B07A-5A02-F493-7EBE-A78DD16FEA78}"/>
              </a:ext>
            </a:extLst>
          </p:cNvPr>
          <p:cNvSpPr txBox="1"/>
          <p:nvPr/>
        </p:nvSpPr>
        <p:spPr>
          <a:xfrm>
            <a:off x="6404500" y="3081150"/>
            <a:ext cx="23423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3D Cluster generated from 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3 strongest predictors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Learning - Results</a:t>
            </a:r>
            <a:endParaRPr/>
          </a:p>
        </p:txBody>
      </p:sp>
      <p:sp>
        <p:nvSpPr>
          <p:cNvPr id="211" name="Google Shape;211;p23"/>
          <p:cNvSpPr txBox="1">
            <a:spLocks noGrp="1"/>
          </p:cNvSpPr>
          <p:nvPr>
            <p:ph type="body" idx="1"/>
          </p:nvPr>
        </p:nvSpPr>
        <p:spPr>
          <a:xfrm>
            <a:off x="4376850" y="1750274"/>
            <a:ext cx="4095600" cy="24846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Overfitting occurred.</a:t>
            </a:r>
            <a:endParaRPr sz="15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Too many nodes, too many layers, bad activation, bad optimizer, wrong batch size, etc.</a:t>
            </a:r>
            <a:endParaRPr sz="14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Best micro averaged F1 score - 0.6631</a:t>
            </a:r>
            <a:endParaRPr sz="15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212" name="Google Shape;21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3" name="Google Shape;21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50275"/>
            <a:ext cx="3933825" cy="2427732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14" name="Google Shape;214;p23"/>
          <p:cNvSpPr txBox="1"/>
          <p:nvPr/>
        </p:nvSpPr>
        <p:spPr>
          <a:xfrm>
            <a:off x="0" y="4178000"/>
            <a:ext cx="3750600" cy="3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accuracy and loss measures of the final model during training.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Ensemble</a:t>
            </a:r>
            <a:endParaRPr dirty="0"/>
          </a:p>
        </p:txBody>
      </p:sp>
      <p:sp>
        <p:nvSpPr>
          <p:cNvPr id="220" name="Google Shape;220;p24"/>
          <p:cNvSpPr txBox="1">
            <a:spLocks noGrp="1"/>
          </p:cNvSpPr>
          <p:nvPr>
            <p:ph type="body" idx="1"/>
          </p:nvPr>
        </p:nvSpPr>
        <p:spPr>
          <a:xfrm>
            <a:off x="1297500" y="101990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Final model is actually an “ensemble of ensembles” wherein I used the two best performing ensemble classifiers to generate a stacked dataset that is then used to train the meta classifier to make predictions.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Base Learners: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Gradient Boosting Decision Tree Classifier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Bagging Classifier of 25 K-Nearest Neighbors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Meta Learner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AdaBoost of 800 Decision Stumps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We tuned each model by using 5 fold grid search cross validation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25% of our Training data was set aside for evaluation using the micro averaged F1 score</a:t>
            </a:r>
            <a:endParaRPr dirty="0"/>
          </a:p>
        </p:txBody>
      </p:sp>
      <p:sp>
        <p:nvSpPr>
          <p:cNvPr id="221" name="Google Shape;221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222" name="Google Shape;22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7312" y="3411723"/>
            <a:ext cx="3565776" cy="1153166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"/>
          <p:cNvSpPr txBox="1"/>
          <p:nvPr/>
        </p:nvSpPr>
        <p:spPr>
          <a:xfrm>
            <a:off x="3687163" y="4608400"/>
            <a:ext cx="15861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Stacked dataset example</a:t>
            </a:r>
            <a:endParaRPr sz="800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1491</Words>
  <Application>Microsoft Office PowerPoint</Application>
  <PresentationFormat>On-screen Show (16:9)</PresentationFormat>
  <Paragraphs>148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Lato</vt:lpstr>
      <vt:lpstr>Times New Roman</vt:lpstr>
      <vt:lpstr>Nunito</vt:lpstr>
      <vt:lpstr>Arial</vt:lpstr>
      <vt:lpstr>Montserrat</vt:lpstr>
      <vt:lpstr>Focus</vt:lpstr>
      <vt:lpstr>PowerPoint Presentation</vt:lpstr>
      <vt:lpstr>Outline of Presentation</vt:lpstr>
      <vt:lpstr>Introduction</vt:lpstr>
      <vt:lpstr>Dataset</vt:lpstr>
      <vt:lpstr>Objectives </vt:lpstr>
      <vt:lpstr>Motivations and Related Work</vt:lpstr>
      <vt:lpstr>K- Nearest Neighbors</vt:lpstr>
      <vt:lpstr>Deep Learning - Results</vt:lpstr>
      <vt:lpstr>Ensemble</vt:lpstr>
      <vt:lpstr>Ensemble - Structure</vt:lpstr>
      <vt:lpstr>Ensemble - Results</vt:lpstr>
      <vt:lpstr>Conclusions</vt:lpstr>
      <vt:lpstr>Competition Results</vt:lpstr>
      <vt:lpstr>Final Results...</vt:lpstr>
      <vt:lpstr>Sources Cited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David Gagliardi</cp:lastModifiedBy>
  <cp:revision>2</cp:revision>
  <dcterms:modified xsi:type="dcterms:W3CDTF">2022-07-11T19:34:04Z</dcterms:modified>
</cp:coreProperties>
</file>